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69" r:id="rId3"/>
    <p:sldId id="271" r:id="rId4"/>
    <p:sldId id="272" r:id="rId5"/>
    <p:sldId id="273" r:id="rId6"/>
    <p:sldId id="275" r:id="rId7"/>
    <p:sldId id="274" r:id="rId8"/>
    <p:sldId id="260" r:id="rId9"/>
    <p:sldId id="278" r:id="rId10"/>
    <p:sldId id="279" r:id="rId11"/>
    <p:sldId id="277" r:id="rId12"/>
    <p:sldId id="280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0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8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22961-EEE0-4973-A11C-7B96260A0F96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52B66-3F04-4BDA-9090-39553CAA68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399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B7B83-E4C3-4CF5-AAA6-79A125DFC17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996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B7B83-E4C3-4CF5-AAA6-79A125DFC17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1596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B7B83-E4C3-4CF5-AAA6-79A125DFC177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347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260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971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210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651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899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68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290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89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14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137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904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92A1B-F5E6-41AF-B990-D7DB6FCAC6CB}" type="datetimeFigureOut">
              <a:rPr lang="nb-NO" smtClean="0"/>
              <a:t>22.09.2016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CA6F5-D656-464E-A8FF-1BA3E85254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1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19403" y="476673"/>
            <a:ext cx="10558197" cy="244827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nb-NO" sz="3600" b="1" dirty="0"/>
              <a:t>INTENSIVTILTAK I MATEMATIKK FOR YRKESFAGELEVER (IMY)</a:t>
            </a:r>
            <a:br>
              <a:rPr lang="nb-NO" sz="3600" b="1" dirty="0"/>
            </a:br>
            <a:r>
              <a:rPr lang="nb-NO" sz="2000" dirty="0"/>
              <a:t> </a:t>
            </a:r>
            <a:br>
              <a:rPr lang="nb-NO" sz="3600" dirty="0"/>
            </a:br>
            <a:r>
              <a:rPr lang="nb-NO" sz="3200" b="1" dirty="0"/>
              <a:t>En del av «Program for bedre gjennomføring»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31371" y="3284984"/>
            <a:ext cx="11329259" cy="2304256"/>
          </a:xfrm>
        </p:spPr>
        <p:txBody>
          <a:bodyPr>
            <a:normAutofit/>
          </a:bodyPr>
          <a:lstStyle/>
          <a:p>
            <a:r>
              <a:rPr lang="nb-NO" sz="2400" dirty="0"/>
              <a:t>Senter for økonomisk forskning, Rambøll Management </a:t>
            </a:r>
            <a:r>
              <a:rPr lang="nb-NO" sz="2400" dirty="0" err="1"/>
              <a:t>Consulting</a:t>
            </a:r>
            <a:r>
              <a:rPr lang="nb-NO" sz="2400" dirty="0"/>
              <a:t>, </a:t>
            </a:r>
          </a:p>
          <a:p>
            <a:r>
              <a:rPr lang="nb-NO" sz="2400" dirty="0"/>
              <a:t>Vest-Agder, Rogaland, Sør-Trøndelag og Nordland fylkeskommuner</a:t>
            </a:r>
          </a:p>
          <a:p>
            <a:endParaRPr lang="nb-NO" sz="2400" dirty="0"/>
          </a:p>
          <a:p>
            <a:endParaRPr lang="nb-NO" sz="24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BE00-4941-4953-AD39-AE0DCB00972C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997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Samtykke og forskning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56307" y="1445379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nb-NO" dirty="0"/>
              <a:t>Tiltaket evalueres Senter for økonomisk forskning ved NTNU og Rambøll Management </a:t>
            </a:r>
            <a:r>
              <a:rPr lang="nb-NO" dirty="0" err="1"/>
              <a:t>Consulting</a:t>
            </a:r>
            <a:endParaRPr lang="nb-NO" dirty="0"/>
          </a:p>
          <a:p>
            <a:r>
              <a:rPr lang="nb-NO" dirty="0"/>
              <a:t>Det er nødvendig å koble sammen informasjon om elevene fra ulike kilder</a:t>
            </a:r>
          </a:p>
          <a:p>
            <a:pPr lvl="1"/>
            <a:r>
              <a:rPr lang="nb-NO" dirty="0"/>
              <a:t>Aktuelle data:</a:t>
            </a:r>
          </a:p>
          <a:p>
            <a:pPr lvl="2"/>
            <a:r>
              <a:rPr lang="nb-NO" dirty="0"/>
              <a:t>Svarene på spørreundersøkelsene</a:t>
            </a:r>
          </a:p>
          <a:p>
            <a:pPr lvl="2"/>
            <a:r>
              <a:rPr lang="nb-NO" dirty="0"/>
              <a:t>Resultatene på matematikkprøvene</a:t>
            </a:r>
          </a:p>
          <a:p>
            <a:pPr lvl="2"/>
            <a:r>
              <a:rPr lang="nb-NO" dirty="0"/>
              <a:t>Offentlige registerdata: Kjønn, familiebakgrunn, utdanningsforløp, jobber, mv.</a:t>
            </a:r>
          </a:p>
          <a:p>
            <a:pPr lvl="1"/>
            <a:r>
              <a:rPr lang="nb-NO" dirty="0"/>
              <a:t>All informasjon vil være avidentifisert for forskerne</a:t>
            </a:r>
          </a:p>
          <a:p>
            <a:r>
              <a:rPr lang="nb-NO" dirty="0"/>
              <a:t>Eleven må samtykke i kobling av data ved å skrive under samtykkeerklæring</a:t>
            </a:r>
          </a:p>
          <a:p>
            <a:r>
              <a:rPr lang="nb-NO" dirty="0"/>
              <a:t>Dette samtykke kan eleven trekke når som helst uten begrunnelse</a:t>
            </a:r>
          </a:p>
        </p:txBody>
      </p:sp>
    </p:spTree>
    <p:extLst>
      <p:ext uri="{BB962C8B-B14F-4D97-AF65-F5344CB8AC3E}">
        <p14:creationId xmlns:p14="http://schemas.microsoft.com/office/powerpoint/2010/main" val="2634496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Forskningsdesign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581939"/>
          </a:xfrm>
        </p:spPr>
        <p:txBody>
          <a:bodyPr>
            <a:normAutofit lnSpcReduction="10000"/>
          </a:bodyPr>
          <a:lstStyle/>
          <a:p>
            <a:r>
              <a:rPr lang="nb-NO" sz="2600" dirty="0"/>
              <a:t>Randomisert kontrollert design (RCT)</a:t>
            </a:r>
          </a:p>
          <a:p>
            <a:pPr lvl="1"/>
            <a:r>
              <a:rPr lang="nb-NO" sz="2200" dirty="0"/>
              <a:t>Et utvalg tilfeldige skoler gjennomfører tiltaket </a:t>
            </a:r>
          </a:p>
          <a:p>
            <a:pPr lvl="1"/>
            <a:r>
              <a:rPr lang="nb-NO" sz="2200" dirty="0"/>
              <a:t>Resultatene for elevene på disse skolene (tiltaksskolene) sammenlignes med skolene som ikke er trukket ut til å gjennomføre tiltaket dette året (sammenligningsskolene)</a:t>
            </a:r>
          </a:p>
          <a:p>
            <a:pPr lvl="1"/>
            <a:r>
              <a:rPr lang="nb-NO" sz="2200" dirty="0"/>
              <a:t>Det vil bli studert effekt på en rekke ulike resultatmål (</a:t>
            </a:r>
            <a:r>
              <a:rPr lang="nb-NO" dirty="0"/>
              <a:t>Matematikkprestasjoner; Deltakelse, gjennomføring og fullføring; Holdninger til matematikk; Motivasjon for utdanning, m.m.)</a:t>
            </a:r>
          </a:p>
          <a:p>
            <a:r>
              <a:rPr lang="nb-NO" sz="2600" dirty="0"/>
              <a:t>Kritiske forutsetninger:</a:t>
            </a:r>
          </a:p>
          <a:p>
            <a:pPr lvl="1"/>
            <a:r>
              <a:rPr lang="nb-NO" sz="2200" dirty="0"/>
              <a:t>Alle større skoler med de relevante utdanningsprogrammene deltar</a:t>
            </a:r>
          </a:p>
          <a:p>
            <a:pPr lvl="1"/>
            <a:r>
              <a:rPr lang="nb-NO" sz="2200" dirty="0"/>
              <a:t>Loddtrekning om hvilke skoler som skal gjennomføre tiltaket </a:t>
            </a:r>
          </a:p>
          <a:p>
            <a:pPr lvl="1"/>
            <a:r>
              <a:rPr lang="nb-NO" sz="2200" dirty="0"/>
              <a:t>Skolene som trekkes ut gjennomfører det samme tiltaket</a:t>
            </a:r>
          </a:p>
          <a:p>
            <a:pPr lvl="1"/>
            <a:r>
              <a:rPr lang="nb-NO" sz="2200" dirty="0"/>
              <a:t>Skolene i kontrollgruppen gjennomfører skoleåret som opprinnelig planlagt</a:t>
            </a:r>
          </a:p>
          <a:p>
            <a:pPr lvl="2"/>
            <a:r>
              <a:rPr lang="nb-NO" sz="1800" dirty="0"/>
              <a:t>Det kan ikke gjennomføres tilsvarende tiltak</a:t>
            </a:r>
          </a:p>
        </p:txBody>
      </p:sp>
    </p:spTree>
    <p:extLst>
      <p:ext uri="{BB962C8B-B14F-4D97-AF65-F5344CB8AC3E}">
        <p14:creationId xmlns:p14="http://schemas.microsoft.com/office/powerpoint/2010/main" val="1312901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31850" y="4903304"/>
            <a:ext cx="10515600" cy="984388"/>
          </a:xfrm>
        </p:spPr>
        <p:txBody>
          <a:bodyPr/>
          <a:lstStyle/>
          <a:p>
            <a:pPr algn="ctr"/>
            <a:r>
              <a:rPr lang="nb-NO" dirty="0"/>
              <a:t>Takk for oppmerksomheten</a:t>
            </a:r>
          </a:p>
        </p:txBody>
      </p:sp>
      <p:pic>
        <p:nvPicPr>
          <p:cNvPr id="6" name="Bilde 5" descr="We aren’t in the ‘teaching business’, rather we are in th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87" y="1139790"/>
            <a:ext cx="404812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32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9349" y="274638"/>
            <a:ext cx="11809312" cy="778098"/>
          </a:xfrm>
        </p:spPr>
        <p:txBody>
          <a:bodyPr>
            <a:noAutofit/>
          </a:bodyPr>
          <a:lstStyle/>
          <a:p>
            <a:r>
              <a:rPr lang="nb-NO" sz="3600" b="1" dirty="0"/>
              <a:t>KDs utlysning og tildeling av prosjektmidler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196752"/>
            <a:ext cx="11233248" cy="5256584"/>
          </a:xfrm>
        </p:spPr>
        <p:txBody>
          <a:bodyPr>
            <a:normAutofit fontScale="92500" lnSpcReduction="10000"/>
          </a:bodyPr>
          <a:lstStyle/>
          <a:p>
            <a:r>
              <a:rPr lang="nb-NO" sz="2400" dirty="0"/>
              <a:t>KDs Program for bedre gjennomføring i videregående opplæring</a:t>
            </a:r>
          </a:p>
          <a:p>
            <a:pPr lvl="1"/>
            <a:r>
              <a:rPr lang="nb-NO" sz="2400" dirty="0"/>
              <a:t>Spor 1: Systematisere kunnskap, kompetanseutvikling og erfaringsdeling</a:t>
            </a:r>
          </a:p>
          <a:p>
            <a:pPr lvl="1"/>
            <a:r>
              <a:rPr lang="nb-NO" sz="2400" dirty="0"/>
              <a:t>Spor 2: Utprøving av tiltak</a:t>
            </a:r>
          </a:p>
          <a:p>
            <a:r>
              <a:rPr lang="nb-NO" sz="2400" dirty="0"/>
              <a:t>Spor 2:</a:t>
            </a:r>
          </a:p>
          <a:p>
            <a:pPr lvl="1"/>
            <a:r>
              <a:rPr lang="nb-NO" sz="2400" dirty="0"/>
              <a:t>Randomiserte studier for å studere effekt av tiltak</a:t>
            </a:r>
          </a:p>
          <a:p>
            <a:pPr lvl="1"/>
            <a:r>
              <a:rPr lang="nb-NO" sz="2400" dirty="0"/>
              <a:t>Tiltak som skoleeiere og forskere mener det er grunn til å tro vil ha positiv effekt</a:t>
            </a:r>
          </a:p>
          <a:p>
            <a:pPr lvl="1"/>
            <a:r>
              <a:rPr lang="nb-NO" sz="2400" dirty="0"/>
              <a:t>Tett kobling mellom skoleeiere og forskere</a:t>
            </a:r>
          </a:p>
          <a:p>
            <a:r>
              <a:rPr lang="nb-NO" sz="2400" dirty="0"/>
              <a:t>KD har innvilget 3 prosjekter i tillegg til vårt prosjekt</a:t>
            </a:r>
          </a:p>
          <a:p>
            <a:pPr lvl="1"/>
            <a:r>
              <a:rPr lang="nb-NO" sz="2400" dirty="0"/>
              <a:t>SSB med Oslo</a:t>
            </a:r>
          </a:p>
          <a:p>
            <a:pPr lvl="2"/>
            <a:r>
              <a:rPr lang="nb-NO" sz="2100" dirty="0"/>
              <a:t>Intensivopplæring i matematikk 8. trinn og vg1 studieforberedende</a:t>
            </a:r>
          </a:p>
          <a:p>
            <a:pPr lvl="1"/>
            <a:r>
              <a:rPr lang="nb-NO" sz="2400" dirty="0"/>
              <a:t>UiB med Hordaland, Nordland, Sogn og Fjordane og Troms</a:t>
            </a:r>
          </a:p>
          <a:p>
            <a:pPr lvl="2"/>
            <a:r>
              <a:rPr lang="nb-NO" sz="2100" dirty="0"/>
              <a:t>Psykososialt læringsmiljø</a:t>
            </a:r>
          </a:p>
          <a:p>
            <a:pPr lvl="1"/>
            <a:r>
              <a:rPr lang="nb-NO" sz="2400" dirty="0" err="1"/>
              <a:t>HiOA</a:t>
            </a:r>
            <a:r>
              <a:rPr lang="nb-NO" sz="2400" dirty="0"/>
              <a:t> med Akershus, Aust-Agder, Hedmark, Nord-Trøndelag og Oppland</a:t>
            </a:r>
          </a:p>
          <a:p>
            <a:pPr lvl="2"/>
            <a:r>
              <a:rPr lang="nb-NO" sz="2100" dirty="0"/>
              <a:t>IKO-modellen (identifisering, kartlegging og oppfølging)</a:t>
            </a:r>
          </a:p>
          <a:p>
            <a:r>
              <a:rPr lang="nb-NO" sz="2400" dirty="0"/>
              <a:t>Prosjektene er fullfinansiert av KD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BE00-4941-4953-AD39-AE0DCB00972C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91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Bakgrunnen for prosjektet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Stort frafall i videregående opplæring</a:t>
            </a:r>
          </a:p>
          <a:p>
            <a:r>
              <a:rPr lang="nb-NO" dirty="0"/>
              <a:t>Skolene gjennomfører mange tiltak for å hjelpe elevene, men mangler forskningsbasert kunnskap om tiltakene virker</a:t>
            </a:r>
          </a:p>
          <a:p>
            <a:r>
              <a:rPr lang="nb-NO" dirty="0"/>
              <a:t>Matematikkfaget omtales ofte som et «hengefag» som fører til frafall</a:t>
            </a:r>
          </a:p>
          <a:p>
            <a:r>
              <a:rPr lang="nb-NO" dirty="0"/>
              <a:t>Prosjektet er finansiert av Kunnskapsdepartementet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989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6049"/>
          </a:xfrm>
        </p:spPr>
        <p:txBody>
          <a:bodyPr/>
          <a:lstStyle/>
          <a:p>
            <a:r>
              <a:rPr lang="nb-NO" b="1" dirty="0"/>
              <a:t>Begrunnelse for vårt tiltak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4825241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Fra forskningen</a:t>
            </a:r>
          </a:p>
          <a:p>
            <a:pPr lvl="1"/>
            <a:r>
              <a:rPr lang="nb-NO" sz="2200" dirty="0"/>
              <a:t>Sterk sammenheng mellom ferdigheter i matematikk og suksess i utdanning</a:t>
            </a:r>
          </a:p>
          <a:p>
            <a:pPr lvl="1"/>
            <a:r>
              <a:rPr lang="nb-NO" sz="2200" dirty="0"/>
              <a:t>Flere studier som benytter eksperimenttilnærming finner kausal effekt av mer matematikkundervisning og suksess i utdanning</a:t>
            </a:r>
          </a:p>
          <a:p>
            <a:pPr lvl="1"/>
            <a:r>
              <a:rPr lang="nb-NO" sz="2200" dirty="0"/>
              <a:t>Ingen andre fag med så tydelig effekter</a:t>
            </a:r>
          </a:p>
          <a:p>
            <a:pPr lvl="1"/>
            <a:r>
              <a:rPr lang="nb-NO" sz="2200" dirty="0"/>
              <a:t>Ingen kausalstudier av tilsvarende utdanning som yrkesfag på videregående nivå</a:t>
            </a:r>
          </a:p>
          <a:p>
            <a:pPr lvl="1"/>
            <a:endParaRPr lang="nb-NO" sz="2200" dirty="0"/>
          </a:p>
          <a:p>
            <a:r>
              <a:rPr lang="nb-NO" dirty="0"/>
              <a:t>Fylkeskommunenes erfaringer</a:t>
            </a:r>
          </a:p>
          <a:p>
            <a:pPr lvl="1"/>
            <a:r>
              <a:rPr lang="nb-NO" sz="2200" dirty="0"/>
              <a:t>Manglende kompetanse og ferdigheter i matematikk vanlig årsak til frafall, spesielt på yrkesfag</a:t>
            </a:r>
          </a:p>
          <a:p>
            <a:pPr lvl="1"/>
            <a:r>
              <a:rPr lang="nb-NO" sz="2200" dirty="0"/>
              <a:t>Matematikk er det største «hengefaget»</a:t>
            </a:r>
          </a:p>
          <a:p>
            <a:pPr lvl="1"/>
            <a:r>
              <a:rPr lang="nb-NO" sz="2200" dirty="0"/>
              <a:t>Ønske om å gi mer mestringsfølelse i faget og gjøre faget mer relevant</a:t>
            </a:r>
          </a:p>
          <a:p>
            <a:pPr lvl="1"/>
            <a:r>
              <a:rPr lang="nb-NO" sz="2200" dirty="0"/>
              <a:t>Har prøvd ulike opplegg med «intensivopplæring», men ikke så målrettet og intensivt som vi foreslår</a:t>
            </a:r>
          </a:p>
          <a:p>
            <a:pPr lvl="1"/>
            <a:r>
              <a:rPr lang="nb-NO" sz="2200" dirty="0"/>
              <a:t>Har erfart at svakt presterende elever kan ha stor nytte av intensivopplæring</a:t>
            </a:r>
          </a:p>
          <a:p>
            <a:pPr lvl="1"/>
            <a:r>
              <a:rPr lang="nb-NO" sz="2200" dirty="0"/>
              <a:t>Tidligere opplegg er ikke veldig grundig evaluert</a:t>
            </a:r>
          </a:p>
        </p:txBody>
      </p:sp>
    </p:spTree>
    <p:extLst>
      <p:ext uri="{BB962C8B-B14F-4D97-AF65-F5344CB8AC3E}">
        <p14:creationId xmlns:p14="http://schemas.microsoft.com/office/powerpoint/2010/main" val="98129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Innholdet i prosjektet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7253" y="1499700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nb-NO" dirty="0"/>
              <a:t>Mål: Gi elevene bedre kompetanse i matematikk</a:t>
            </a:r>
          </a:p>
          <a:p>
            <a:pPr lvl="1"/>
            <a:r>
              <a:rPr lang="nb-NO" dirty="0"/>
              <a:t>Kunnskap, motivasjon, mestring, holdning til faget</a:t>
            </a:r>
          </a:p>
          <a:p>
            <a:r>
              <a:rPr lang="nb-NO" dirty="0"/>
              <a:t>Varighet: 5 dager med kun matematikkundervisning</a:t>
            </a:r>
          </a:p>
          <a:p>
            <a:r>
              <a:rPr lang="nb-NO" dirty="0"/>
              <a:t>Tidspunkt: Skoledagene torsdag-fredag og mandag-onsdag rett etter påske</a:t>
            </a:r>
          </a:p>
          <a:p>
            <a:r>
              <a:rPr lang="nb-NO" dirty="0"/>
              <a:t>Deltakelse: Alle elevene som blir valgt ut skal delta. Dette kommer i stedet for vanlig undervisning disse dagene</a:t>
            </a:r>
          </a:p>
          <a:p>
            <a:r>
              <a:rPr lang="nb-NO" dirty="0"/>
              <a:t>Målgruppe: Elever med forholdsvis svake prestasjoner i matematikk på teknikk og industriell produksjon (TIP) og helse og oppvekstfag (HO) </a:t>
            </a:r>
          </a:p>
          <a:p>
            <a:r>
              <a:rPr lang="nb-NO" dirty="0"/>
              <a:t>Deltakere: Alle skolene i Vest-Agder, Rogaland, Sør-Trøndelag og Nordland</a:t>
            </a:r>
          </a:p>
        </p:txBody>
      </p:sp>
    </p:spTree>
    <p:extLst>
      <p:ext uri="{BB962C8B-B14F-4D97-AF65-F5344CB8AC3E}">
        <p14:creationId xmlns:p14="http://schemas.microsoft.com/office/powerpoint/2010/main" val="214093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Innholdet i intensivtiltaket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600" dirty="0"/>
              <a:t>Utviklingen av tiltaket gjøres av lærere i de 4 fylkeskommunene og eksterne didaktikere</a:t>
            </a:r>
          </a:p>
          <a:p>
            <a:pPr lvl="1"/>
            <a:r>
              <a:rPr lang="nb-NO" sz="2200" dirty="0"/>
              <a:t>Eksterne fagdidaktikere er Ole Harald Johansen (Utdanningsetaten i Oslo kommune og Matematikksenteret) og Christina Bauck Jensen (NTNU)</a:t>
            </a:r>
          </a:p>
          <a:p>
            <a:r>
              <a:rPr lang="nb-NO" sz="2600" dirty="0"/>
              <a:t>Ikke bare kortsiktig økt kunnskapsnivå som er viktig, men også motivasjon og å gi elevene mer eierforhold til faget.</a:t>
            </a:r>
          </a:p>
          <a:p>
            <a:r>
              <a:rPr lang="nb-NO" sz="2600" dirty="0"/>
              <a:t>Det vil bli gjennomført opplæring av lærerne som skal gjennomføre tiltaket</a:t>
            </a:r>
          </a:p>
          <a:p>
            <a:r>
              <a:rPr lang="nb-NO" sz="2600" dirty="0"/>
              <a:t>Gjennomføring andre termin 2017 og 2018</a:t>
            </a:r>
          </a:p>
          <a:p>
            <a:pPr lvl="1"/>
            <a:r>
              <a:rPr lang="nb-NO" sz="2200" dirty="0"/>
              <a:t>Halvparten av skolene i de 4 fylkene i 2017 og de andre skolene i 2018</a:t>
            </a:r>
          </a:p>
          <a:p>
            <a:r>
              <a:rPr lang="nb-NO" sz="2600" dirty="0"/>
              <a:t>Dette er et 1-læreropplegg (kun en lærer i klasserommet), men 2 lærere kan dele på å gjennomføre tiltaket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758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Elevene skal gjøre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00112"/>
            <a:ext cx="10515600" cy="4351338"/>
          </a:xfrm>
        </p:spPr>
        <p:txBody>
          <a:bodyPr>
            <a:normAutofit/>
          </a:bodyPr>
          <a:lstStyle/>
          <a:p>
            <a:r>
              <a:rPr lang="nb-NO" dirty="0"/>
              <a:t>Høst:</a:t>
            </a:r>
          </a:p>
          <a:p>
            <a:pPr lvl="1"/>
            <a:r>
              <a:rPr lang="nb-NO" dirty="0"/>
              <a:t>Alle elever: Spørreundersøkelse – holdninger til faget, motivasjon, trivsel</a:t>
            </a:r>
          </a:p>
          <a:p>
            <a:pPr lvl="1"/>
            <a:r>
              <a:rPr lang="nb-NO" dirty="0"/>
              <a:t>Alle elever: Prøve i matematikk</a:t>
            </a:r>
          </a:p>
          <a:p>
            <a:r>
              <a:rPr lang="nb-NO" dirty="0"/>
              <a:t>Vår:</a:t>
            </a:r>
          </a:p>
          <a:p>
            <a:pPr lvl="1"/>
            <a:r>
              <a:rPr lang="nb-NO" dirty="0"/>
              <a:t>Noen elever: Skal ha intensivundervisningen</a:t>
            </a:r>
          </a:p>
          <a:p>
            <a:pPr lvl="2"/>
            <a:r>
              <a:rPr lang="nb-NO" dirty="0"/>
              <a:t>Elever som presterer svakt i faget på TIP og HO</a:t>
            </a:r>
          </a:p>
          <a:p>
            <a:pPr lvl="2"/>
            <a:r>
              <a:rPr lang="nb-NO" dirty="0"/>
              <a:t>Halvparten av skolene blir trukket ut tilfeldig til å gjennomføre intensivundervisningen</a:t>
            </a:r>
          </a:p>
          <a:p>
            <a:pPr lvl="1"/>
            <a:r>
              <a:rPr lang="nb-NO" dirty="0"/>
              <a:t>Alle elever: Ny spørreundersøkelse</a:t>
            </a:r>
          </a:p>
          <a:p>
            <a:pPr lvl="1"/>
            <a:r>
              <a:rPr lang="nb-NO" dirty="0"/>
              <a:t>Alle elever: Ny prøve i matematikk</a:t>
            </a:r>
          </a:p>
          <a:p>
            <a:pPr lvl="1"/>
            <a:r>
              <a:rPr lang="nb-NO" dirty="0"/>
              <a:t>Noen få elever: Intervju</a:t>
            </a:r>
          </a:p>
        </p:txBody>
      </p:sp>
    </p:spTree>
    <p:extLst>
      <p:ext uri="{BB962C8B-B14F-4D97-AF65-F5344CB8AC3E}">
        <p14:creationId xmlns:p14="http://schemas.microsoft.com/office/powerpoint/2010/main" val="211808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Lærerne skal gjøre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lærerne som underviser matematikk på yrkesfag:</a:t>
            </a:r>
          </a:p>
          <a:p>
            <a:pPr lvl="1"/>
            <a:r>
              <a:rPr lang="nb-NO" dirty="0"/>
              <a:t>Spørreundersøkelser om implementering og erfaringer med tiltaket</a:t>
            </a:r>
          </a:p>
          <a:p>
            <a:r>
              <a:rPr lang="nb-NO" dirty="0"/>
              <a:t>Caseundersøkelse/intervju ved et fåtall skoler</a:t>
            </a:r>
          </a:p>
          <a:p>
            <a:r>
              <a:rPr lang="nb-NO" dirty="0"/>
              <a:t>Utvalget «vanlige» lærere skal gjennomføre intensivtiltaket</a:t>
            </a:r>
          </a:p>
          <a:p>
            <a:r>
              <a:rPr lang="nb-NO" dirty="0"/>
              <a:t>Prosjektet er fullfinansiert av Kunnskapsdepartementet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9721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txBody>
          <a:bodyPr>
            <a:normAutofit/>
          </a:bodyPr>
          <a:lstStyle/>
          <a:p>
            <a:r>
              <a:rPr lang="nb-NO" sz="4000" b="1" dirty="0"/>
              <a:t>Elevgruppe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268761"/>
            <a:ext cx="10972800" cy="4525963"/>
          </a:xfrm>
        </p:spPr>
        <p:txBody>
          <a:bodyPr>
            <a:normAutofit/>
          </a:bodyPr>
          <a:lstStyle/>
          <a:p>
            <a:r>
              <a:rPr lang="nb-NO" dirty="0"/>
              <a:t>1/3 av elevene på TIP og HO i de fire fylkene</a:t>
            </a:r>
          </a:p>
          <a:p>
            <a:pPr lvl="1"/>
            <a:r>
              <a:rPr lang="nb-NO" dirty="0"/>
              <a:t>Dette er andelen som i 2015 fikk karakteren 1 eller 2 i vg1 matematikk i de to utdanningsprogrammene</a:t>
            </a:r>
          </a:p>
          <a:p>
            <a:pPr lvl="1"/>
            <a:r>
              <a:rPr lang="nb-NO" dirty="0"/>
              <a:t>Da er </a:t>
            </a:r>
            <a:r>
              <a:rPr lang="nb-NO" dirty="0" err="1"/>
              <a:t>ca</a:t>
            </a:r>
            <a:r>
              <a:rPr lang="nb-NO" dirty="0"/>
              <a:t> 1200 elever med i forsøket</a:t>
            </a:r>
          </a:p>
          <a:p>
            <a:pPr lvl="1"/>
            <a:r>
              <a:rPr lang="nb-NO" dirty="0"/>
              <a:t>Det gjennomføres en test i høst (pre-test). Tredjedelen av elevene som gjør det svakest på denne testen inngår i forsøket</a:t>
            </a:r>
          </a:p>
          <a:p>
            <a:pPr lvl="2"/>
            <a:r>
              <a:rPr lang="nb-NO" dirty="0"/>
              <a:t>Dette betyr at det ikke blir samme andel deltakere på hver skole</a:t>
            </a:r>
          </a:p>
          <a:p>
            <a:pPr lvl="1"/>
            <a:r>
              <a:rPr lang="nb-NO" dirty="0"/>
              <a:t>Halvparten av skolene trekkes tilfeldig til å gjennomføre intensivtiltaket våren 2017 (ca. 600 elever)</a:t>
            </a:r>
          </a:p>
          <a:p>
            <a:pPr lvl="1"/>
            <a:r>
              <a:rPr lang="nb-NO" dirty="0"/>
              <a:t>Den andre halvparten av skolene gjennomfører intensivtiltaket våren 2018 (ca. 600 elever)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BE00-4941-4953-AD39-AE0DCB00972C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866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914</Words>
  <Application>Microsoft Office PowerPoint</Application>
  <PresentationFormat>Widescreen</PresentationFormat>
  <Paragraphs>107</Paragraphs>
  <Slides>12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INTENSIVTILTAK I MATEMATIKK FOR YRKESFAGELEVER (IMY)   En del av «Program for bedre gjennomføring»</vt:lpstr>
      <vt:lpstr>KDs utlysning og tildeling av prosjektmidler</vt:lpstr>
      <vt:lpstr>Bakgrunnen for prosjektet</vt:lpstr>
      <vt:lpstr>Begrunnelse for vårt tiltak</vt:lpstr>
      <vt:lpstr>Innholdet i prosjektet</vt:lpstr>
      <vt:lpstr>Innholdet i intensivtiltaket</vt:lpstr>
      <vt:lpstr>Elevene skal gjøre</vt:lpstr>
      <vt:lpstr>Lærerne skal gjøre</vt:lpstr>
      <vt:lpstr>Elevgruppe</vt:lpstr>
      <vt:lpstr>Samtykke og forskning</vt:lpstr>
      <vt:lpstr>Forskningsdesign</vt:lpstr>
      <vt:lpstr>Takk for oppmerksomheten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Forskningsprosjektet intensivtiltak i matematikk for yrkesfagelever</dc:title>
  <dc:creator>Ole Henning Nyhus</dc:creator>
  <cp:lastModifiedBy>Ole Henning Nyhus</cp:lastModifiedBy>
  <cp:revision>28</cp:revision>
  <dcterms:created xsi:type="dcterms:W3CDTF">2016-06-15T21:56:43Z</dcterms:created>
  <dcterms:modified xsi:type="dcterms:W3CDTF">2016-09-22T06:31:22Z</dcterms:modified>
</cp:coreProperties>
</file>